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6"/>
  </p:notesMasterIdLst>
  <p:sldIdLst>
    <p:sldId id="334" r:id="rId2"/>
    <p:sldId id="333" r:id="rId3"/>
    <p:sldId id="321" r:id="rId4"/>
    <p:sldId id="272" r:id="rId5"/>
    <p:sldId id="292" r:id="rId6"/>
    <p:sldId id="320" r:id="rId7"/>
    <p:sldId id="326" r:id="rId8"/>
    <p:sldId id="323" r:id="rId9"/>
    <p:sldId id="316" r:id="rId10"/>
    <p:sldId id="318" r:id="rId11"/>
    <p:sldId id="319" r:id="rId12"/>
    <p:sldId id="331" r:id="rId13"/>
    <p:sldId id="327" r:id="rId14"/>
    <p:sldId id="325" r:id="rId15"/>
    <p:sldId id="295" r:id="rId16"/>
    <p:sldId id="336" r:id="rId17"/>
    <p:sldId id="337" r:id="rId18"/>
    <p:sldId id="329" r:id="rId19"/>
    <p:sldId id="312" r:id="rId20"/>
    <p:sldId id="297" r:id="rId21"/>
    <p:sldId id="298" r:id="rId22"/>
    <p:sldId id="296" r:id="rId23"/>
    <p:sldId id="330" r:id="rId24"/>
    <p:sldId id="299" r:id="rId25"/>
    <p:sldId id="335" r:id="rId26"/>
    <p:sldId id="300" r:id="rId27"/>
    <p:sldId id="301" r:id="rId28"/>
    <p:sldId id="302" r:id="rId29"/>
    <p:sldId id="309" r:id="rId30"/>
    <p:sldId id="304" r:id="rId31"/>
    <p:sldId id="305" r:id="rId32"/>
    <p:sldId id="332" r:id="rId33"/>
    <p:sldId id="307" r:id="rId34"/>
    <p:sldId id="308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72" autoAdjust="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FD09-F410-4021-A8A5-AA18B8BA08AB}" type="datetimeFigureOut">
              <a:rPr lang="zh-TW" altLang="en-US" smtClean="0"/>
              <a:pPr/>
              <a:t>2021/2/23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AE48-5F71-4DD4-AC73-05149301F6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主講者：近來學生拍攝私密照傳給他人的事件越來越多，教育部也整理了一下注意事項，請家長一同多加留意。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出現加害者常見手法圖卡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主講者：以上這些手法應多提醒小孩要留意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出現小叮嚀圖卡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主講者：幾個小叮嚀，也要多多提醒小孩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出現違法圖卡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主講者：不論是持有、拍攝、傳送、販賣，都是違法的，也提醒家長千萬不要以身試法。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1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主講者：前面看了那麼多網路使用的可怕情形，是不是想知道，我的小孩到底有沒有網路成癮呢？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主講者：你的孩子有以下情形嗎</a:t>
            </a:r>
            <a:r>
              <a:rPr lang="en-US" altLang="zh-TW" dirty="0" smtClean="0"/>
              <a:t>?  </a:t>
            </a:r>
            <a:r>
              <a:rPr lang="zh-TW" altLang="en-US" dirty="0" smtClean="0"/>
              <a:t>如果有的話就要留意可能有網路成癮的問題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01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主講者：可以透過量表來篩檢是不是有網路成癮的情形，篩檢量表有很多種，今天因為時間關係，提供比較簡單的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個題目的簡表版本。這個量表</a:t>
            </a:r>
            <a:r>
              <a:rPr lang="en-US" altLang="zh-TW" dirty="0" smtClean="0"/>
              <a:t>11</a:t>
            </a:r>
            <a:r>
              <a:rPr lang="zh-TW" altLang="en-US" dirty="0" smtClean="0"/>
              <a:t>分以上就有高度網路沉迷傾向，有興趣的家長可以再搜尋其他更詳細的篩檢量表。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備註：有時間的話，可請家長也篩檢看看，不過要提醒本表主要使用對象為學生，所以分數僅供參考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53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時間足夠時，建議主講者與家長互動，如詢問在場家長有沒有在玩網路遊戲，都玩多久，為什麼會玩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請主講者依箭頭順序講解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出現綠底文字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主講者：以孩子來說，多數原因是因為長期在人際關係、學業成就、或家庭關係的原因，造成他們選擇網路遊戲或社群網站來逃避壓力源、尋求成就感或是彌補社交的需求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3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主講者：各年齡層使用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商品的建議時間，提供給大家參考。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出現黃色標示框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主講者：國小的學生原則一天使用不要超過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主講者：那家長們應該怎麼教孩子使用網路呢</a:t>
            </a:r>
            <a:r>
              <a:rPr lang="en-US" altLang="zh-TW" dirty="0" smtClean="0"/>
              <a:t>? </a:t>
            </a:r>
            <a:r>
              <a:rPr lang="zh-TW" altLang="en-US" dirty="0" smtClean="0"/>
              <a:t>教育部製作了一個可愛的小短片，大家一起看一下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請點選影片符號，影片長度</a:t>
            </a:r>
            <a:r>
              <a:rPr lang="en-US" altLang="zh-TW" dirty="0" smtClean="0"/>
              <a:t>34</a:t>
            </a:r>
            <a:r>
              <a:rPr lang="zh-TW" altLang="en-US" dirty="0" smtClean="0"/>
              <a:t>秒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主講者：剛剛影片中提到了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個步驟，到底是什麼意思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       請主講者配合文字逐一介紹，並提示紅字重點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全部介紹完後，→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 五慣的底線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主講者：接下來帶大家來看看，「五慣」究竟是哪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個好習慣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1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〞)</a:t>
            </a:r>
            <a:r>
              <a:rPr lang="zh-TW" altLang="en-US" baseline="0" dirty="0" smtClean="0"/>
              <a:t>     </a:t>
            </a:r>
            <a:r>
              <a:rPr lang="zh-TW" altLang="en-US" dirty="0" smtClean="0"/>
              <a:t>五慣分為「人事時地物」，請主講者逐一提醒重點。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7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主講者：看完網路使用小撇步，再請各位家長想想看哪種管教方式的小孩比較不會網路成癮？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可與家長互動，投票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→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</a:rPr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 〝</a:t>
            </a:r>
            <a:r>
              <a:rPr lang="zh-TW" altLang="en-US" dirty="0" smtClean="0">
                <a:solidFill>
                  <a:srgbClr val="FFC000"/>
                </a:solidFill>
              </a:rPr>
              <a:t>皇冠</a:t>
            </a:r>
            <a:r>
              <a:rPr lang="en-US" altLang="zh-TW" dirty="0" smtClean="0">
                <a:solidFill>
                  <a:srgbClr val="FFC000"/>
                </a:solidFill>
              </a:rPr>
              <a:t>〞)</a:t>
            </a:r>
            <a:r>
              <a:rPr lang="zh-TW" altLang="en-US" dirty="0" smtClean="0">
                <a:solidFill>
                  <a:srgbClr val="FFC000"/>
                </a:solidFill>
              </a:rPr>
              <a:t>   主講者：沒錯，經過剛剛的討論，我們都覺得</a:t>
            </a:r>
            <a:r>
              <a:rPr lang="zh-TW" altLang="en-US" dirty="0" smtClean="0"/>
              <a:t>「民主式」的管教方式，比較不會讓孩子網路成癮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〝</a:t>
            </a:r>
            <a:r>
              <a:rPr lang="zh-TW" altLang="en-US" dirty="0" smtClean="0"/>
              <a:t>你是屬於那一類的家長</a:t>
            </a:r>
            <a:r>
              <a:rPr lang="en-US" altLang="zh-TW" dirty="0" smtClean="0">
                <a:solidFill>
                  <a:srgbClr val="FFC000"/>
                </a:solidFill>
              </a:rPr>
              <a:t>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主講者：在座的家長，想想自己是屬於哪一類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如果不是民主式的，是不是應該試著改變一下呢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87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主講者：既然孩子喜歡使用網路，不如我們就透過孩子有興趣的網路資源來教孩子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出現網站畫面圖片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主講者：這個畫面是教育部全民資安素養網，依據年齡分兒童、青少年版，也有針對家長或一般民眾的版本，國小的部份，就屬於兒童版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65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主講者：點選兒童版後，就會進入這個頁面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出現紅色標示框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主講者：再點選內容分類，有保護個人資料、慎用網路社群、網路禮儀、網路沉迷和資訊安全的類別。資料的類型也有影片、懶人包、漫畫等等可以勾選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有時間的話，請主講者點選「為什麼我的上網時間被限制」圖片的箭頭，即可連結至該影片，帶家長一起欣賞影片。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25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主講者：另外也可以運用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網站，什麼是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依照兒少法第</a:t>
            </a:r>
            <a:r>
              <a:rPr lang="en-US" altLang="zh-TW" dirty="0" smtClean="0"/>
              <a:t>46</a:t>
            </a:r>
            <a:r>
              <a:rPr lang="zh-TW" altLang="en-US" dirty="0" smtClean="0"/>
              <a:t>條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請主講者照文字念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      主講者：網站裡面有宣導區，議題有網路霸凌、私密照外流、網路素養等等，有一些影片、文章等資源可以使用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020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主講者：也有防護過濾軟體區域，裡面介紹一些可以使用的防護裝置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75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主講者：另外還有申訴區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可協助下架私密影片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r>
              <a:rPr lang="zh-TW" altLang="en-US" dirty="0" smtClean="0"/>
              <a:t>主講者：申訴區主要是如果有私密照上傳、或網路不當留言、網路霸凌的事件發生，可向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申訴或請其協助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這邊也提醒大家，如果真的發生，第一時間一定要保留證據，如對方匿名帳號名稱、內容截圖、存檔、錄音等，並向學校、警方告知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96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主講者：教育部網路守護天使也提供家長版的防護軟體，家長可至網站下載使用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24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主講者：這邊將可使用資源進行總整，除前面提到的網站，也有諮詢專線可使用，提供家長參考使用。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9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主講者：如果發現成癮的狀況嚴重或是已經造成不良影響，不論是小孩，甚至是大人，如有醫療服務需求，都可參考這些資訊。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89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主講者：最後再給大家重點提醒</a:t>
            </a:r>
            <a:endParaRPr lang="en-US" altLang="zh-TW" dirty="0" smtClean="0"/>
          </a:p>
          <a:p>
            <a:r>
              <a:rPr lang="zh-TW" altLang="en-US" dirty="0" smtClean="0"/>
              <a:t>逐一點選，依序進行重點提示，並進行結語「建立良善親子關係，一同正確使用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88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網路成癮是一種疾病嗎？</a:t>
            </a:r>
            <a:r>
              <a:rPr lang="en-US" altLang="zh-TW" dirty="0" smtClean="0"/>
              <a:t>)</a:t>
            </a:r>
            <a:r>
              <a:rPr lang="zh-TW" altLang="en-US" dirty="0" smtClean="0"/>
              <a:t>　　主講者：網路成癮是不是一種病，目前在醫界仍有多種不同法。目前僅有ＷＨＯ將網路遊戲成癮列入精神疾病，也就是遊戲障礙症。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長時間使用網路不等於網路成癮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 主講者：這裡要說明，長時間使用網路，並不等於網路成癮，有些人因為工作等因素會長期使用網路，或者是可以控制地使用網路，就不會算是網路成癮。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66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主講者：嚴重玩到失去生命，甚至斷氣時手還緊握滑鼠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備註：時間允許可點選上方的新聞圖片，有新聞影片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長度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40</a:t>
            </a:r>
            <a:r>
              <a:rPr lang="zh-TW" altLang="en-US" dirty="0" smtClean="0"/>
              <a:t>秒，建議事先開好影片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主講者：網路上不當的用詞都有可能觸法，另外也有被騙取遊戲點數甚至騙錢的新聞事件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6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主講者：透過網路交友所造成的性平、性剝削事件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9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點選圖片，帶領家長觀賞新聞內容（影片長度約２分鐘）。</a:t>
            </a:r>
            <a:endParaRPr lang="en-US" altLang="zh-TW" dirty="0" smtClean="0"/>
          </a:p>
          <a:p>
            <a:r>
              <a:rPr lang="zh-TW" altLang="en-US" dirty="0" smtClean="0"/>
              <a:t>主講者：網路帶來了便利，卻也潛藏著許多危險，如果孩子使用稍有不慎，就可能會是受害者，甚至是加害者，所以在座家長一定要多加關心孩子使用網路的情形。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396-52F6-4DCE-9D5F-793409D54651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EFC-97A5-46E3-A7F3-0385F59CC3BA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D57-38BD-437F-8DCC-49B782CBAC66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556A-9424-4382-86C4-B5A672C4197D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6960-A0E3-49E7-B49E-BCE76FC9A571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E703C5-646F-4F43-9231-78579982E9D8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77C-9A3A-491F-B41B-8CDF4D4A0180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4AD2-CAFD-4BB9-9BF4-7BC4C41A4B21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F1F-EF6A-4FB2-BB95-ECECEC2E3BE6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14A4-F15E-4B98-8C72-D19C2AD8EB3F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C5AE2-1005-45C0-9D13-92E21D279BD4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5D3C38-F338-496C-82BC-782036B4D7E1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youtu.be/BJKnf4xPiJ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jq8Dv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WZXOp5UpVp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isafe.moe.edu.tw/" TargetMode="External"/><Relationship Id="rId7" Type="http://schemas.openxmlformats.org/officeDocument/2006/relationships/hyperlink" Target="https://wellbeing.mohw.gov.tw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eacher.edu.tw/" TargetMode="External"/><Relationship Id="rId5" Type="http://schemas.openxmlformats.org/officeDocument/2006/relationships/hyperlink" Target="https://nga.moe.edu.tw/" TargetMode="External"/><Relationship Id="rId4" Type="http://schemas.openxmlformats.org/officeDocument/2006/relationships/hyperlink" Target="https://i.win.org.tw/index.php" TargetMode="External"/><Relationship Id="rId9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-54ZJ3EA-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4984" y="242088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+mj-ea"/>
                <a:ea typeface="+mj-ea"/>
              </a:rPr>
              <a:t>網路成癮宣導</a:t>
            </a:r>
            <a:endParaRPr lang="zh-TW" altLang="en-US" sz="6000" b="1" dirty="0">
              <a:latin typeface="+mj-ea"/>
              <a:ea typeface="+mj-ea"/>
            </a:endParaRPr>
          </a:p>
        </p:txBody>
      </p:sp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63635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  臺南市政府教育局    製作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0644" y="3142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國小版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06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90" y="903568"/>
            <a:ext cx="5157406" cy="3245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4" t="5171" r="3561" b="6990"/>
          <a:stretch/>
        </p:blipFill>
        <p:spPr bwMode="auto">
          <a:xfrm>
            <a:off x="4509016" y="3160586"/>
            <a:ext cx="4487692" cy="324036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95536" y="41490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109.6.15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蘋果即時新聞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94523" y="6073856"/>
            <a:ext cx="250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106.7.31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TVBS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63882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3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20680" cy="46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652120" y="597967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109.7.8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公視晚間新聞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23528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8600" y="188640"/>
            <a:ext cx="693568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近來學生拍攝私密照傳給他人</a:t>
            </a:r>
            <a:r>
              <a:rPr lang="zh-TW" altLang="en-US" sz="2800" b="1" dirty="0">
                <a:latin typeface="+mj-ea"/>
                <a:ea typeface="+mj-ea"/>
              </a:rPr>
              <a:t>事件增加</a:t>
            </a:r>
            <a:r>
              <a:rPr lang="en-US" altLang="zh-TW" sz="2800" b="1" dirty="0" smtClean="0">
                <a:latin typeface="+mj-ea"/>
                <a:ea typeface="+mj-ea"/>
              </a:rPr>
              <a:t>……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711861"/>
            <a:ext cx="8610600" cy="31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947698" y="63635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資料來源：教育部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d:\Users\user\Desktop\161182112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3829088"/>
            <a:ext cx="8610600" cy="25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12113" cy="42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80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43" y="5012800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34" y="4979071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2800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276872"/>
            <a:ext cx="633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我的孩子有網路成癮嗎</a:t>
            </a:r>
            <a:r>
              <a:rPr lang="en-US" altLang="zh-TW" sz="4400" b="1" dirty="0" smtClean="0">
                <a:latin typeface="+mj-ea"/>
                <a:ea typeface="+mj-ea"/>
              </a:rPr>
              <a:t>?</a:t>
            </a:r>
            <a:endParaRPr lang="zh-TW" altLang="en-US" sz="4400" b="1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49" y="1830419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23528" y="310275"/>
            <a:ext cx="4608512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您的小孩有以下情形嗎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??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+mj-ea"/>
                <a:ea typeface="+mj-ea"/>
              </a:rPr>
              <a:t>１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>
                <a:latin typeface="+mj-ea"/>
                <a:ea typeface="+mj-ea"/>
              </a:rPr>
              <a:t>一回家或一有空時就守在電腦前上網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２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在</a:t>
            </a:r>
            <a:r>
              <a:rPr lang="zh-TW" altLang="en-US" sz="2800" b="1" dirty="0">
                <a:latin typeface="+mj-ea"/>
                <a:ea typeface="+mj-ea"/>
              </a:rPr>
              <a:t>無法上網時會出現焦慮、不安、情緒</a:t>
            </a:r>
            <a:r>
              <a:rPr lang="zh-TW" altLang="en-US" sz="2800" b="1" dirty="0" smtClean="0">
                <a:latin typeface="+mj-ea"/>
                <a:ea typeface="+mj-ea"/>
              </a:rPr>
              <a:t>低落</a:t>
            </a:r>
            <a:r>
              <a:rPr lang="zh-TW" altLang="en-US" sz="2800" b="1" dirty="0">
                <a:latin typeface="+mj-ea"/>
                <a:ea typeface="+mj-ea"/>
              </a:rPr>
              <a:t>或</a:t>
            </a:r>
            <a:r>
              <a:rPr lang="zh-TW" altLang="en-US" sz="2800" b="1" dirty="0" smtClean="0">
                <a:latin typeface="+mj-ea"/>
                <a:ea typeface="+mj-ea"/>
              </a:rPr>
              <a:t>發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>
                <a:latin typeface="+mj-ea"/>
                <a:ea typeface="+mj-ea"/>
              </a:rPr>
              <a:t>　</a:t>
            </a:r>
            <a:r>
              <a:rPr lang="zh-TW" altLang="en-US" sz="2800" b="1" dirty="0" smtClean="0">
                <a:latin typeface="+mj-ea"/>
                <a:ea typeface="+mj-ea"/>
              </a:rPr>
              <a:t> 脾氣</a:t>
            </a:r>
            <a:r>
              <a:rPr lang="zh-TW" altLang="en-US" sz="2800" b="1" dirty="0">
                <a:latin typeface="+mj-ea"/>
                <a:ea typeface="+mj-ea"/>
              </a:rPr>
              <a:t>情形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３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上網</a:t>
            </a:r>
            <a:r>
              <a:rPr lang="zh-TW" altLang="en-US" sz="2800" b="1" dirty="0">
                <a:latin typeface="+mj-ea"/>
                <a:ea typeface="+mj-ea"/>
              </a:rPr>
              <a:t>時間越來越長，上床時間越來越</a:t>
            </a:r>
            <a:r>
              <a:rPr lang="zh-TW" altLang="en-US" sz="2800" b="1" dirty="0" smtClean="0">
                <a:latin typeface="+mj-ea"/>
                <a:ea typeface="+mj-ea"/>
              </a:rPr>
              <a:t>晚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４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越來越</a:t>
            </a:r>
            <a:r>
              <a:rPr lang="zh-TW" altLang="en-US" sz="2800" b="1" dirty="0">
                <a:latin typeface="+mj-ea"/>
                <a:ea typeface="+mj-ea"/>
              </a:rPr>
              <a:t>不想和同學出去或從事其它休閒活動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５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白天</a:t>
            </a:r>
            <a:r>
              <a:rPr lang="zh-TW" altLang="en-US" sz="2800" b="1" dirty="0">
                <a:latin typeface="+mj-ea"/>
                <a:ea typeface="+mj-ea"/>
              </a:rPr>
              <a:t>精神越來越差，上課無法專心、頻</a:t>
            </a:r>
            <a:r>
              <a:rPr lang="zh-TW" altLang="en-US" sz="2800" b="1" dirty="0" smtClean="0">
                <a:latin typeface="+mj-ea"/>
                <a:ea typeface="+mj-ea"/>
              </a:rPr>
              <a:t>打瞌睡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６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功課</a:t>
            </a:r>
            <a:r>
              <a:rPr lang="zh-TW" altLang="en-US" sz="2800" b="1" dirty="0">
                <a:latin typeface="+mj-ea"/>
                <a:ea typeface="+mj-ea"/>
              </a:rPr>
              <a:t>變差，寫作業變得草率，上學拖拖拉拉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91880" y="636357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</a:t>
            </a:r>
            <a:r>
              <a:rPr lang="zh-TW" altLang="en-US" dirty="0">
                <a:latin typeface="+mj-ea"/>
                <a:ea typeface="+mj-ea"/>
              </a:rPr>
              <a:t>草屯療養院兒童青少年精神</a:t>
            </a:r>
            <a:r>
              <a:rPr lang="zh-TW" altLang="en-US" dirty="0" smtClean="0">
                <a:latin typeface="+mj-ea"/>
                <a:ea typeface="+mj-ea"/>
              </a:rPr>
              <a:t>科吳</a:t>
            </a:r>
            <a:r>
              <a:rPr lang="zh-TW" altLang="en-US" dirty="0">
                <a:latin typeface="+mj-ea"/>
                <a:ea typeface="+mj-ea"/>
              </a:rPr>
              <a:t>孟</a:t>
            </a:r>
            <a:r>
              <a:rPr lang="zh-TW" altLang="en-US" dirty="0" smtClean="0">
                <a:latin typeface="+mj-ea"/>
                <a:ea typeface="+mj-ea"/>
              </a:rPr>
              <a:t>寰</a:t>
            </a:r>
            <a:r>
              <a:rPr lang="zh-TW" altLang="en-US" dirty="0">
                <a:latin typeface="+mj-ea"/>
                <a:ea typeface="+mj-ea"/>
              </a:rPr>
              <a:t>醫師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1272"/>
              </p:ext>
            </p:extLst>
          </p:nvPr>
        </p:nvGraphicFramePr>
        <p:xfrm>
          <a:off x="754078" y="908720"/>
          <a:ext cx="7920880" cy="397174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5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90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題號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題目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實際情況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極不符合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非常符合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想上網而無法上網的時候，我就會感到坐立不安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我發現自己上網休閒的時間越來越長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我習慣減少睡眠時間，以便能有更多時間上網休閒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上網對我的學業已造成一些不好的影響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5055527"/>
            <a:ext cx="68407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適用</a:t>
            </a:r>
            <a:r>
              <a:rPr lang="zh-TW" altLang="en-US" sz="1600" b="1" dirty="0">
                <a:latin typeface="+mj-ea"/>
                <a:ea typeface="+mj-ea"/>
              </a:rPr>
              <a:t>對象為國小三年級至大學之學生（</a:t>
            </a:r>
            <a:r>
              <a:rPr lang="en-US" altLang="zh-TW" sz="1600" b="1" dirty="0">
                <a:latin typeface="+mj-ea"/>
                <a:ea typeface="+mj-ea"/>
              </a:rPr>
              <a:t>10</a:t>
            </a:r>
            <a:r>
              <a:rPr lang="zh-TW" altLang="en-US" sz="1600" b="1" dirty="0">
                <a:latin typeface="+mj-ea"/>
                <a:ea typeface="+mj-ea"/>
              </a:rPr>
              <a:t>歲至</a:t>
            </a:r>
            <a:r>
              <a:rPr lang="en-US" altLang="zh-TW" sz="1600" b="1" dirty="0">
                <a:latin typeface="+mj-ea"/>
                <a:ea typeface="+mj-ea"/>
              </a:rPr>
              <a:t>25</a:t>
            </a:r>
            <a:r>
              <a:rPr lang="zh-TW" altLang="en-US" sz="1600" b="1" dirty="0">
                <a:latin typeface="+mj-ea"/>
                <a:ea typeface="+mj-ea"/>
              </a:rPr>
              <a:t>歲</a:t>
            </a:r>
            <a:r>
              <a:rPr lang="zh-TW" altLang="en-US" sz="1600" b="1" dirty="0" smtClean="0">
                <a:latin typeface="+mj-ea"/>
                <a:ea typeface="+mj-ea"/>
              </a:rPr>
              <a:t>）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r>
              <a:rPr lang="zh-TW" altLang="en-US" sz="1600" b="1" dirty="0" smtClean="0">
                <a:latin typeface="+mj-ea"/>
                <a:ea typeface="+mj-ea"/>
              </a:rPr>
              <a:t>以上者即可能具有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高度網路沉迷傾向</a:t>
            </a:r>
            <a:r>
              <a:rPr lang="zh-TW" altLang="en-US" sz="1600" b="1" dirty="0" smtClean="0">
                <a:latin typeface="+mj-ea"/>
                <a:ea typeface="+mj-ea"/>
              </a:rPr>
              <a:t>，建議可進一步尋求專業協助</a:t>
            </a:r>
            <a:endParaRPr lang="zh-TW" altLang="en-US" sz="1600" b="1" dirty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本</a:t>
            </a:r>
            <a:r>
              <a:rPr lang="zh-TW" altLang="en-US" sz="1600" b="1" dirty="0">
                <a:latin typeface="+mj-ea"/>
                <a:ea typeface="+mj-ea"/>
              </a:rPr>
              <a:t>量表可供一般大眾自我篩檢使用，惟篩檢切分點僅供</a:t>
            </a:r>
            <a:r>
              <a:rPr lang="zh-TW" altLang="en-US" sz="1600" b="1" dirty="0" smtClean="0">
                <a:latin typeface="+mj-ea"/>
                <a:ea typeface="+mj-ea"/>
              </a:rPr>
              <a:t>參考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此為簡表，亦可再利用其他詳版量表進行篩檢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+mj-ea"/>
                <a:ea typeface="+mj-ea"/>
              </a:rPr>
              <a:t>網路使用習慣自我篩檢量表     </a:t>
            </a:r>
            <a:r>
              <a:rPr lang="en-US" altLang="zh-TW" sz="1600" b="1" dirty="0" smtClean="0"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latin typeface="+mj-ea"/>
                <a:ea typeface="+mj-ea"/>
              </a:rPr>
              <a:t>以最近</a:t>
            </a:r>
            <a:r>
              <a:rPr lang="en-US" altLang="zh-TW" sz="1600" b="1" dirty="0">
                <a:latin typeface="+mj-ea"/>
                <a:ea typeface="+mj-ea"/>
              </a:rPr>
              <a:t>6</a:t>
            </a:r>
            <a:r>
              <a:rPr lang="zh-TW" altLang="en-US" sz="1600" b="1" dirty="0">
                <a:latin typeface="+mj-ea"/>
                <a:ea typeface="+mj-ea"/>
              </a:rPr>
              <a:t>個</a:t>
            </a:r>
            <a:r>
              <a:rPr lang="zh-TW" altLang="en-US" sz="1600" b="1" dirty="0" smtClean="0">
                <a:latin typeface="+mj-ea"/>
                <a:ea typeface="+mj-ea"/>
              </a:rPr>
              <a:t>月的情形填答</a:t>
            </a:r>
            <a:r>
              <a:rPr lang="en-US" altLang="zh-TW" sz="1600" b="1" dirty="0" smtClean="0">
                <a:latin typeface="+mj-ea"/>
                <a:ea typeface="+mj-ea"/>
              </a:rPr>
              <a:t>)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395" y="495774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19" y="4941168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5774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394948"/>
            <a:ext cx="565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為什麼會網路成癮</a:t>
            </a:r>
            <a:r>
              <a:rPr lang="en-US" altLang="zh-TW" sz="4400" b="1" dirty="0">
                <a:latin typeface="+mj-ea"/>
                <a:ea typeface="+mj-ea"/>
              </a:rPr>
              <a:t>??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1877117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864" y="188640"/>
            <a:ext cx="493220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84" y="764704"/>
            <a:ext cx="73530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188639"/>
            <a:ext cx="5112568" cy="578019"/>
          </a:xfrm>
        </p:spPr>
        <p:txBody>
          <a:bodyPr/>
          <a:lstStyle/>
          <a:p>
            <a:pPr algn="l" rtl="0" eaLnBrk="1" latinLnBrk="0" hangingPunct="1"/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以</a:t>
            </a:r>
            <a:r>
              <a:rPr lang="zh-TW" altLang="en-US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學生</a:t>
            </a:r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易沉迷的網路遊戲來談</a:t>
            </a:r>
            <a:r>
              <a:rPr lang="en-US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zh-TW" dirty="0" smtClean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996952"/>
            <a:ext cx="806489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以學生來說，多數是因長期</a:t>
            </a:r>
            <a:r>
              <a:rPr lang="zh-TW" altLang="en-US" sz="2800" b="1" dirty="0">
                <a:latin typeface="+mj-ea"/>
                <a:ea typeface="+mj-ea"/>
              </a:rPr>
              <a:t>陷於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人際關係困難</a:t>
            </a:r>
            <a:r>
              <a:rPr lang="zh-TW" altLang="en-US" sz="2800" b="1" dirty="0">
                <a:latin typeface="+mj-ea"/>
                <a:ea typeface="+mj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學業成就低下</a:t>
            </a:r>
            <a:r>
              <a:rPr lang="zh-TW" altLang="en-US" sz="2800" b="1" dirty="0">
                <a:latin typeface="+mj-ea"/>
                <a:ea typeface="+mj-ea"/>
              </a:rPr>
              <a:t>、或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家庭關係衝突</a:t>
            </a:r>
            <a:r>
              <a:rPr lang="zh-TW" altLang="en-US" sz="2800" b="1" dirty="0">
                <a:latin typeface="+mj-ea"/>
                <a:ea typeface="+mj-ea"/>
              </a:rPr>
              <a:t>等</a:t>
            </a:r>
            <a:r>
              <a:rPr lang="zh-TW" altLang="en-US" sz="2800" b="1" dirty="0" smtClean="0">
                <a:latin typeface="+mj-ea"/>
                <a:ea typeface="+mj-ea"/>
              </a:rPr>
              <a:t>，而藉由網路</a:t>
            </a:r>
            <a:r>
              <a:rPr lang="zh-TW" altLang="en-US" sz="2800" b="1" dirty="0">
                <a:latin typeface="+mj-ea"/>
                <a:ea typeface="+mj-ea"/>
              </a:rPr>
              <a:t>遊戲或社群</a:t>
            </a:r>
            <a:r>
              <a:rPr lang="zh-TW" altLang="en-US" sz="2800" b="1" dirty="0" smtClean="0">
                <a:latin typeface="+mj-ea"/>
                <a:ea typeface="+mj-ea"/>
              </a:rPr>
              <a:t>網站逃避</a:t>
            </a:r>
            <a:r>
              <a:rPr lang="zh-TW" altLang="en-US" sz="2800" b="1" dirty="0">
                <a:latin typeface="+mj-ea"/>
                <a:ea typeface="+mj-ea"/>
              </a:rPr>
              <a:t>壓力、尋求成就感或是彌補社交的</a:t>
            </a:r>
            <a:r>
              <a:rPr lang="zh-TW" altLang="en-US" sz="2800" b="1" dirty="0" smtClean="0">
                <a:latin typeface="+mj-ea"/>
                <a:ea typeface="+mj-ea"/>
              </a:rPr>
              <a:t>需求。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056" y="5017693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1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03233" y="2304660"/>
            <a:ext cx="618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家長如何</a:t>
            </a:r>
            <a:r>
              <a:rPr lang="zh-TW" altLang="en-US" sz="4400" b="1" dirty="0">
                <a:latin typeface="+mj-ea"/>
                <a:ea typeface="+mj-ea"/>
              </a:rPr>
              <a:t>預防孩子網路成癮呢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85" y="217669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97878"/>
              </p:ext>
            </p:extLst>
          </p:nvPr>
        </p:nvGraphicFramePr>
        <p:xfrm>
          <a:off x="755576" y="1340768"/>
          <a:ext cx="7776864" cy="4691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年齡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使用建議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0-3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建議避免接觸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3-6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6-9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9-12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在明確規範下使用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3C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產品，一天以不超過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為原則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12-18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自主管理，家長與孩子一同討論，規劃網路使用時間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468706"/>
            <a:ext cx="360040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3C</a:t>
            </a:r>
            <a:r>
              <a:rPr lang="zh-TW" altLang="zh-TW" sz="2800" b="1" dirty="0">
                <a:latin typeface="+mj-ea"/>
                <a:ea typeface="+mj-ea"/>
              </a:rPr>
              <a:t>產品使用教養</a:t>
            </a:r>
            <a:r>
              <a:rPr lang="zh-TW" altLang="zh-TW" sz="2800" b="1" dirty="0" smtClean="0">
                <a:latin typeface="+mj-ea"/>
                <a:ea typeface="+mj-ea"/>
              </a:rPr>
              <a:t>建議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634215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資料來源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>
                <a:latin typeface="+mj-ea"/>
                <a:ea typeface="+mj-ea"/>
              </a:rPr>
              <a:t>亞洲大學</a:t>
            </a:r>
            <a:r>
              <a:rPr lang="zh-TW" altLang="en-US" dirty="0" smtClean="0">
                <a:latin typeface="+mj-ea"/>
                <a:ea typeface="+mj-ea"/>
              </a:rPr>
              <a:t>柯慧貞</a:t>
            </a:r>
            <a:r>
              <a:rPr lang="zh-TW" altLang="en-US" dirty="0">
                <a:latin typeface="+mj-ea"/>
                <a:ea typeface="+mj-ea"/>
              </a:rPr>
              <a:t>教授</a:t>
            </a:r>
          </a:p>
        </p:txBody>
      </p:sp>
      <p:sp>
        <p:nvSpPr>
          <p:cNvPr id="9" name="矩形 8"/>
          <p:cNvSpPr/>
          <p:nvPr/>
        </p:nvSpPr>
        <p:spPr>
          <a:xfrm>
            <a:off x="787358" y="3284984"/>
            <a:ext cx="7776864" cy="172819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65175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提綱</a:t>
            </a:r>
            <a:endParaRPr lang="en-US" altLang="zh-TW" sz="3600" b="1" dirty="0" smtClean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980728"/>
            <a:ext cx="7128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網路成癮簡介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網路成癮或不當使用的</a:t>
            </a:r>
            <a:r>
              <a:rPr lang="zh-TW" altLang="en-US" sz="2800" b="1" dirty="0" smtClean="0">
                <a:latin typeface="+mj-ea"/>
                <a:ea typeface="+mj-ea"/>
              </a:rPr>
              <a:t>影響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我的孩子有網路成癮</a:t>
            </a:r>
            <a:r>
              <a:rPr lang="en-US" altLang="zh-TW" sz="2800" b="1" dirty="0" smtClean="0">
                <a:latin typeface="+mj-ea"/>
                <a:ea typeface="+mj-ea"/>
              </a:rPr>
              <a:t>?</a:t>
            </a: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網路成癮的原因</a:t>
            </a:r>
            <a:endParaRPr lang="en-US" altLang="zh-TW" sz="2800" b="1" dirty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如何預防孩子網路成癮</a:t>
            </a:r>
            <a:r>
              <a:rPr lang="en-US" altLang="zh-TW" sz="2800" b="1" dirty="0">
                <a:latin typeface="+mj-ea"/>
              </a:rPr>
              <a:t>?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可用</a:t>
            </a:r>
            <a:r>
              <a:rPr lang="zh-TW" altLang="en-US" sz="2800" b="1" dirty="0" smtClean="0">
                <a:latin typeface="+mj-ea"/>
                <a:ea typeface="+mj-ea"/>
              </a:rPr>
              <a:t>資源介紹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46471" y="465138"/>
            <a:ext cx="3997537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教孩子使用網路小撇步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Shape 218"/>
          <p:cNvSpPr txBox="1"/>
          <p:nvPr/>
        </p:nvSpPr>
        <p:spPr>
          <a:xfrm>
            <a:off x="307975" y="1250167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一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:持續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傾聽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需求</a:t>
            </a:r>
            <a:endParaRPr 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0" name="Shape 218"/>
          <p:cNvSpPr txBox="1"/>
          <p:nvPr/>
        </p:nvSpPr>
        <p:spPr>
          <a:xfrm>
            <a:off x="307975" y="1943976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二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規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訂定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健康上網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規範</a:t>
            </a:r>
          </a:p>
        </p:txBody>
      </p:sp>
      <p:sp>
        <p:nvSpPr>
          <p:cNvPr id="11" name="Shape 218"/>
          <p:cNvSpPr txBox="1"/>
          <p:nvPr/>
        </p:nvSpPr>
        <p:spPr>
          <a:xfrm>
            <a:off x="336336" y="2648098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三動動:要孩子每30分鐘，起來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活動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10分鐘</a:t>
            </a:r>
          </a:p>
        </p:txBody>
      </p:sp>
      <p:sp>
        <p:nvSpPr>
          <p:cNvPr id="12" name="Shape 218"/>
          <p:cNvSpPr txBox="1"/>
          <p:nvPr/>
        </p:nvSpPr>
        <p:spPr>
          <a:xfrm>
            <a:off x="307975" y="3296969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四 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高四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生活</a:t>
            </a:r>
            <a:endParaRPr lang="zh-TW" alt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3" name="Shape 218"/>
          <p:cNvSpPr txBox="1"/>
          <p:nvPr/>
        </p:nvSpPr>
        <p:spPr>
          <a:xfrm>
            <a:off x="307975" y="4406235"/>
            <a:ext cx="8369746" cy="710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慣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:培養網路使用的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好</a:t>
            </a:r>
            <a:r>
              <a:rPr 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習慣</a:t>
            </a:r>
            <a:endParaRPr lang="zh-TW" sz="3200" b="1" dirty="0">
              <a:solidFill>
                <a:srgbClr val="FF000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4" name="Shape 218"/>
          <p:cNvSpPr txBox="1"/>
          <p:nvPr/>
        </p:nvSpPr>
        <p:spPr>
          <a:xfrm>
            <a:off x="307975" y="5013176"/>
            <a:ext cx="8369746" cy="125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六讚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讚: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多稱讚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孩子合理使用3C產品的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    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上網行為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5" name="Shape 218"/>
          <p:cNvSpPr txBox="1"/>
          <p:nvPr/>
        </p:nvSpPr>
        <p:spPr>
          <a:xfrm>
            <a:off x="1739527" y="3789040"/>
            <a:ext cx="7003420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(歸屬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感、愉悅感、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成就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、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意義感)</a:t>
            </a:r>
          </a:p>
        </p:txBody>
      </p:sp>
      <p:sp>
        <p:nvSpPr>
          <p:cNvPr id="6" name="AutoShape 2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8264" y="63661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7" name="Picture 2" descr="d:\Users\user\Desktop\戏剧录影象-戏院在影片白色background-reel用玉米花和一份饮料的电影icon-items在白色背景-11579922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6913"/>
            <a:ext cx="995881" cy="9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646471" y="5013176"/>
            <a:ext cx="543769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8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91680" y="156032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和父母討論網路</a:t>
            </a:r>
            <a:r>
              <a:rPr lang="zh-TW" altLang="en-US" sz="2800" b="1" dirty="0">
                <a:latin typeface="+mj-ea"/>
                <a:ea typeface="+mj-ea"/>
              </a:rPr>
              <a:t>交友</a:t>
            </a:r>
            <a:r>
              <a:rPr lang="zh-TW" altLang="en-US" sz="2800" b="1" dirty="0" smtClean="0">
                <a:latin typeface="+mj-ea"/>
                <a:ea typeface="+mj-ea"/>
              </a:rPr>
              <a:t>情形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688275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 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慣:培養網路使用的好習慣</a:t>
            </a:r>
            <a:endParaRPr lang="zh-TW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79278" y="1555958"/>
            <a:ext cx="856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>
                <a:latin typeface="+mj-ea"/>
                <a:ea typeface="+mj-ea"/>
              </a:rPr>
              <a:t>人</a:t>
            </a:r>
            <a:r>
              <a:rPr lang="zh-TW" altLang="zh-TW" sz="2800" b="1" dirty="0" smtClean="0">
                <a:latin typeface="+mj-ea"/>
                <a:ea typeface="+mj-ea"/>
              </a:rPr>
              <a:t>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事：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時：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3714555"/>
            <a:ext cx="856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地：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物：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1407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保護自己和他人隱私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42993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使用</a:t>
            </a:r>
            <a:r>
              <a:rPr lang="zh-TW" altLang="zh-TW" sz="2800" b="1" dirty="0">
                <a:latin typeface="+mj-ea"/>
                <a:ea typeface="+mj-ea"/>
              </a:rPr>
              <a:t>適合年齡遊戲，引導孩子正確</a:t>
            </a:r>
            <a:r>
              <a:rPr lang="zh-TW" altLang="zh-TW" sz="2800" b="1" dirty="0" smtClean="0">
                <a:latin typeface="+mj-ea"/>
                <a:ea typeface="+mj-ea"/>
              </a:rPr>
              <a:t>使用網路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91680" y="273014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規定</a:t>
            </a:r>
            <a:r>
              <a:rPr lang="zh-TW" altLang="zh-TW" sz="2800" b="1" dirty="0">
                <a:latin typeface="+mj-ea"/>
                <a:ea typeface="+mj-ea"/>
              </a:rPr>
              <a:t>每天網路使用時間上限；按照</a:t>
            </a:r>
            <a:r>
              <a:rPr lang="zh-TW" altLang="zh-TW" sz="2800" b="1" dirty="0" smtClean="0">
                <a:latin typeface="+mj-ea"/>
                <a:ea typeface="+mj-ea"/>
              </a:rPr>
              <a:t>事情</a:t>
            </a:r>
            <a:r>
              <a:rPr lang="zh-TW" altLang="zh-TW" sz="2800" b="1" dirty="0">
                <a:latin typeface="+mj-ea"/>
                <a:ea typeface="+mj-ea"/>
              </a:rPr>
              <a:t>的輕重緩急排序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zh-TW" altLang="en-US" sz="2800" b="1" dirty="0">
                <a:latin typeface="+mj-ea"/>
                <a:ea typeface="+mj-ea"/>
              </a:rPr>
              <a:t>例如</a:t>
            </a:r>
            <a:r>
              <a:rPr lang="zh-TW" altLang="zh-TW" sz="2800" b="1" dirty="0" smtClean="0">
                <a:latin typeface="+mj-ea"/>
                <a:ea typeface="+mj-ea"/>
              </a:rPr>
              <a:t>每天</a:t>
            </a:r>
            <a:r>
              <a:rPr lang="zh-TW" altLang="zh-TW" sz="2800" b="1" dirty="0">
                <a:latin typeface="+mj-ea"/>
                <a:ea typeface="+mj-ea"/>
              </a:rPr>
              <a:t>先做完</a:t>
            </a:r>
            <a:r>
              <a:rPr lang="zh-TW" altLang="zh-TW" sz="2800" b="1" dirty="0" smtClean="0">
                <a:latin typeface="+mj-ea"/>
                <a:ea typeface="+mj-ea"/>
              </a:rPr>
              <a:t>功課</a:t>
            </a:r>
            <a:r>
              <a:rPr lang="zh-TW" altLang="zh-TW" sz="2800" b="1" dirty="0">
                <a:latin typeface="+mj-ea"/>
                <a:ea typeface="+mj-ea"/>
              </a:rPr>
              <a:t>再</a:t>
            </a:r>
            <a:r>
              <a:rPr lang="zh-TW" altLang="zh-TW" sz="2800" b="1" dirty="0" smtClean="0">
                <a:latin typeface="+mj-ea"/>
                <a:ea typeface="+mj-ea"/>
              </a:rPr>
              <a:t>上網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91680" y="371089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睡覺</a:t>
            </a:r>
            <a:r>
              <a:rPr lang="zh-TW" altLang="zh-TW" sz="2800" b="1" dirty="0">
                <a:latin typeface="+mj-ea"/>
                <a:ea typeface="+mj-ea"/>
              </a:rPr>
              <a:t>時手機不放床邊，電腦放在</a:t>
            </a:r>
            <a:r>
              <a:rPr lang="zh-TW" altLang="zh-TW" sz="2800" b="1" dirty="0" smtClean="0">
                <a:latin typeface="+mj-ea"/>
                <a:ea typeface="+mj-ea"/>
              </a:rPr>
              <a:t>公共區域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06238" y="6346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9" grpId="0"/>
      <p:bldP spid="11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67544" y="1023118"/>
            <a:ext cx="8143200" cy="4908738"/>
            <a:chOff x="76200" y="781775"/>
            <a:chExt cx="7371074" cy="4235999"/>
          </a:xfrm>
        </p:grpSpPr>
        <p:cxnSp>
          <p:nvCxnSpPr>
            <p:cNvPr id="4" name="Shape 187"/>
            <p:cNvCxnSpPr>
              <a:stCxn id="11" idx="0"/>
            </p:cNvCxnSpPr>
            <p:nvPr/>
          </p:nvCxnSpPr>
          <p:spPr>
            <a:xfrm rot="10800000">
              <a:off x="3643298" y="1206875"/>
              <a:ext cx="3600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" name="Shape 189"/>
            <p:cNvCxnSpPr>
              <a:endCxn id="10" idx="1"/>
            </p:cNvCxnSpPr>
            <p:nvPr/>
          </p:nvCxnSpPr>
          <p:spPr>
            <a:xfrm>
              <a:off x="989475" y="2822599"/>
              <a:ext cx="5424600" cy="120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6" name="Shape 191"/>
            <p:cNvSpPr/>
            <p:nvPr/>
          </p:nvSpPr>
          <p:spPr>
            <a:xfrm>
              <a:off x="3816350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民主式紀律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高規範、高回應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7" name="Shape 192"/>
            <p:cNvSpPr/>
            <p:nvPr/>
          </p:nvSpPr>
          <p:spPr>
            <a:xfrm>
              <a:off x="989525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忽略式管教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低規範、低回應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8" name="Shape 193"/>
            <p:cNvSpPr/>
            <p:nvPr/>
          </p:nvSpPr>
          <p:spPr>
            <a:xfrm>
              <a:off x="3877150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威權式管教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9" name="Shape 194"/>
            <p:cNvSpPr txBox="1"/>
            <p:nvPr/>
          </p:nvSpPr>
          <p:spPr>
            <a:xfrm>
              <a:off x="3240200" y="781775"/>
              <a:ext cx="1152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0" name="Shape 190"/>
            <p:cNvSpPr txBox="1"/>
            <p:nvPr/>
          </p:nvSpPr>
          <p:spPr>
            <a:xfrm>
              <a:off x="6414075" y="2603750"/>
              <a:ext cx="10331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1" name="Shape 188"/>
            <p:cNvSpPr txBox="1"/>
            <p:nvPr/>
          </p:nvSpPr>
          <p:spPr>
            <a:xfrm>
              <a:off x="3189248" y="4556075"/>
              <a:ext cx="915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2" name="Shape 195"/>
            <p:cNvSpPr txBox="1"/>
            <p:nvPr/>
          </p:nvSpPr>
          <p:spPr>
            <a:xfrm>
              <a:off x="76200" y="2603750"/>
              <a:ext cx="957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13" name="Shape 196"/>
            <p:cNvGrpSpPr/>
            <p:nvPr/>
          </p:nvGrpSpPr>
          <p:grpSpPr>
            <a:xfrm>
              <a:off x="928540" y="1161443"/>
              <a:ext cx="2519949" cy="1514432"/>
              <a:chOff x="1397469" y="2117401"/>
              <a:chExt cx="2686800" cy="1584300"/>
            </a:xfrm>
          </p:grpSpPr>
          <p:sp>
            <p:nvSpPr>
              <p:cNvPr id="15" name="Shape 197"/>
              <p:cNvSpPr/>
              <p:nvPr/>
            </p:nvSpPr>
            <p:spPr>
              <a:xfrm>
                <a:off x="1397469" y="2117401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2400" b="1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溺愛式管教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低規範、高回應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☒安全健康上網規範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☑提供孩子使用需求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6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b="0" i="0" u="none" strike="noStrike" cap="none" baseline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pic>
          <p:nvPicPr>
            <p:cNvPr id="14" name="Shape 199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3130987" y="2603750"/>
              <a:ext cx="1033199" cy="6995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5220072" y="563394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你是屬於哪一類的家長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?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7544" y="284923"/>
            <a:ext cx="7416824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哪</a:t>
            </a:r>
            <a:r>
              <a:rPr lang="zh-TW" altLang="en-US" sz="2800" b="1" dirty="0">
                <a:latin typeface="+mj-ea"/>
                <a:ea typeface="+mj-ea"/>
              </a:rPr>
              <a:t>種管教</a:t>
            </a:r>
            <a:r>
              <a:rPr lang="zh-TW" altLang="en-US" sz="2800" b="1" dirty="0" smtClean="0">
                <a:latin typeface="+mj-ea"/>
                <a:ea typeface="+mj-ea"/>
              </a:rPr>
              <a:t>方式</a:t>
            </a:r>
            <a:r>
              <a:rPr lang="zh-TW" altLang="en-US" sz="2800" b="1" dirty="0">
                <a:latin typeface="+mj-ea"/>
                <a:ea typeface="+mj-ea"/>
              </a:rPr>
              <a:t>的</a:t>
            </a:r>
            <a:r>
              <a:rPr lang="zh-TW" altLang="en-US" sz="2800" b="1" dirty="0" smtClean="0">
                <a:latin typeface="+mj-ea"/>
                <a:ea typeface="+mj-ea"/>
              </a:rPr>
              <a:t>小孩可能比較不會網路成癮？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20" name="Picture 2" descr="d:\Users\user\Desktop\6628.png_3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6703" l="383" r="94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120360"/>
            <a:ext cx="1090137" cy="7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6361856"/>
            <a:ext cx="85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資料來源：柯慧貞</a:t>
            </a:r>
            <a:r>
              <a:rPr lang="zh-TW" altLang="en-US" dirty="0">
                <a:latin typeface="+mj-ea"/>
                <a:ea typeface="+mj-ea"/>
              </a:rPr>
              <a:t>教授敎育部</a:t>
            </a:r>
            <a:r>
              <a:rPr lang="en-US" altLang="zh-TW" dirty="0">
                <a:latin typeface="+mj-ea"/>
                <a:ea typeface="+mj-ea"/>
              </a:rPr>
              <a:t>104</a:t>
            </a:r>
            <a:r>
              <a:rPr lang="zh-TW" altLang="en-US" dirty="0">
                <a:latin typeface="+mj-ea"/>
                <a:ea typeface="+mj-ea"/>
              </a:rPr>
              <a:t>年中小學學生網路使用行為調查結果發表會簡報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4941168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40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37358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40858" y="2636911"/>
            <a:ext cx="58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有什麼資源可使用呢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2079550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127857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1" y="712337"/>
            <a:ext cx="8712968" cy="56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312227"/>
            <a:ext cx="71287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既然孩子喜歡上網，就用網路資源來教孩子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25604" y="3140968"/>
            <a:ext cx="1770132" cy="2736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user\Desktop\1611278676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685591"/>
            <a:ext cx="8743686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691680" y="2492896"/>
            <a:ext cx="5400600" cy="6480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347864" y="5803636"/>
            <a:ext cx="2520280" cy="4397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156176" y="5803636"/>
            <a:ext cx="2520280" cy="43686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4"/>
          </p:cNvPr>
          <p:cNvSpPr/>
          <p:nvPr/>
        </p:nvSpPr>
        <p:spPr>
          <a:xfrm>
            <a:off x="4391981" y="4722736"/>
            <a:ext cx="540060" cy="65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7" y="938337"/>
            <a:ext cx="79928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854" y="1700808"/>
            <a:ext cx="83811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76672"/>
            <a:ext cx="7992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</a:t>
            </a:r>
            <a:r>
              <a:rPr lang="en-US" altLang="zh-TW" sz="2400" b="1" dirty="0">
                <a:latin typeface="+mn-ea"/>
              </a:rPr>
              <a:t>://</a:t>
            </a:r>
            <a:r>
              <a:rPr lang="en-US" altLang="zh-TW" sz="2400" b="1" dirty="0" smtClean="0">
                <a:latin typeface="+mn-ea"/>
              </a:rPr>
              <a:t>i.win.org.tw/index.php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55576" y="422108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3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38337"/>
            <a:ext cx="79928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476672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3" y="1738019"/>
            <a:ext cx="8302029" cy="464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35051" y="438781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9" y="938337"/>
            <a:ext cx="80126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</a:t>
            </a:r>
            <a:r>
              <a:rPr lang="zh-TW" altLang="en-US" b="1" dirty="0" smtClean="0">
                <a:latin typeface="+mj-ea"/>
                <a:ea typeface="+mj-ea"/>
              </a:rPr>
              <a:t>、 文化</a:t>
            </a:r>
            <a:r>
              <a:rPr lang="zh-TW" altLang="en-US" b="1" dirty="0">
                <a:latin typeface="+mj-ea"/>
                <a:ea typeface="+mj-ea"/>
              </a:rPr>
              <a:t>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9" y="476672"/>
            <a:ext cx="80126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203848" y="4221088"/>
            <a:ext cx="5508104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協助受害</a:t>
            </a:r>
            <a:r>
              <a:rPr lang="zh-TW" altLang="en-US" dirty="0">
                <a:solidFill>
                  <a:schemeClr val="bg1"/>
                </a:solidFill>
              </a:rPr>
              <a:t>者</a:t>
            </a:r>
            <a:r>
              <a:rPr lang="zh-TW" altLang="en-US" dirty="0" smtClean="0">
                <a:solidFill>
                  <a:schemeClr val="bg1"/>
                </a:solidFill>
              </a:rPr>
              <a:t>，</a:t>
            </a:r>
            <a:r>
              <a:rPr lang="zh-TW" altLang="en-US" dirty="0">
                <a:solidFill>
                  <a:schemeClr val="bg1"/>
                </a:solidFill>
              </a:rPr>
              <a:t>下架被上傳至臉書或是色情網站的私密影片或照片，第一時間民眾也可以透過網站，尋求協助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39" y="1700808"/>
            <a:ext cx="8084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52449" y="3678206"/>
            <a:ext cx="8402723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可協助下架私</a:t>
            </a:r>
            <a:r>
              <a:rPr lang="zh-TW" altLang="en-US" sz="2800" b="1" dirty="0">
                <a:solidFill>
                  <a:schemeClr val="bg1"/>
                </a:solidFill>
              </a:rPr>
              <a:t>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影片或照片，或移除不當貼文留言等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8332" y="1947795"/>
            <a:ext cx="1747919" cy="1640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15" y="1340768"/>
            <a:ext cx="83488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873" y="54509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教育部網路守護天使網站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545099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+mn-ea"/>
              </a:rPr>
              <a:t>https://</a:t>
            </a:r>
            <a:r>
              <a:rPr lang="en-US" altLang="zh-TW" sz="2800" b="1" dirty="0" smtClean="0">
                <a:latin typeface="+mn-ea"/>
              </a:rPr>
              <a:t>nga.moe.edu.tw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0922" y="2572358"/>
            <a:ext cx="40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網路成癮簡介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74" y="2125905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4834" y="1502457"/>
            <a:ext cx="84576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+mj-ea"/>
                <a:ea typeface="+mj-ea"/>
              </a:rPr>
              <a:t>教育部全民資安素養網   </a:t>
            </a:r>
            <a:r>
              <a:rPr lang="en-US" altLang="zh-TW" sz="2800" dirty="0" smtClean="0">
                <a:latin typeface="+mn-ea"/>
                <a:hlinkClick r:id="rId3"/>
              </a:rPr>
              <a:t>https://isafe.moe.edu.tw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WIN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網路內容防護機構   </a:t>
            </a:r>
            <a:r>
              <a:rPr lang="en-US" altLang="zh-TW" sz="2800" dirty="0" smtClean="0">
                <a:latin typeface="+mn-ea"/>
                <a:hlinkClick r:id="rId4"/>
              </a:rPr>
              <a:t>https://i.win.org.tw/index.php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教育部網路守護天使網站  </a:t>
            </a:r>
            <a:r>
              <a:rPr lang="en-US" altLang="zh-TW" sz="2800" dirty="0">
                <a:latin typeface="+mn-ea"/>
                <a:hlinkClick r:id="rId5"/>
              </a:rPr>
              <a:t>https://nga.moe.edu.tw</a:t>
            </a:r>
            <a:endParaRPr lang="en-US" altLang="zh-TW" sz="28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+mj-ea"/>
                <a:ea typeface="+mj-ea"/>
              </a:rPr>
              <a:t>中小學網路素養與</a:t>
            </a:r>
            <a:r>
              <a:rPr lang="zh-TW" altLang="en-US" sz="2800" b="1" dirty="0" smtClean="0">
                <a:latin typeface="+mj-ea"/>
                <a:ea typeface="+mj-ea"/>
              </a:rPr>
              <a:t>認知  </a:t>
            </a:r>
            <a:r>
              <a:rPr lang="en-US" altLang="zh-TW" sz="2800" dirty="0" smtClean="0">
                <a:latin typeface="+mn-ea"/>
                <a:hlinkClick r:id="rId6"/>
              </a:rPr>
              <a:t>https</a:t>
            </a:r>
            <a:r>
              <a:rPr lang="en-US" altLang="zh-TW" sz="2800" dirty="0">
                <a:latin typeface="+mn-ea"/>
                <a:hlinkClick r:id="rId6"/>
              </a:rPr>
              <a:t>://</a:t>
            </a:r>
            <a:r>
              <a:rPr lang="en-US" altLang="zh-TW" sz="2800" dirty="0" smtClean="0">
                <a:latin typeface="+mn-ea"/>
                <a:hlinkClick r:id="rId6"/>
              </a:rPr>
              <a:t>eteacher.edu.tw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600" b="1" dirty="0" smtClean="0">
                <a:latin typeface="+mj-ea"/>
                <a:ea typeface="+mj-ea"/>
              </a:rPr>
              <a:t>衛服部心快活心理</a:t>
            </a:r>
            <a:r>
              <a:rPr lang="zh-TW" altLang="en-US" sz="2600" b="1" dirty="0">
                <a:latin typeface="+mj-ea"/>
                <a:ea typeface="+mj-ea"/>
              </a:rPr>
              <a:t>健康</a:t>
            </a:r>
            <a:r>
              <a:rPr lang="zh-TW" altLang="en-US" sz="2600" b="1" dirty="0" smtClean="0">
                <a:latin typeface="+mj-ea"/>
                <a:ea typeface="+mj-ea"/>
              </a:rPr>
              <a:t>平台</a:t>
            </a:r>
            <a:r>
              <a:rPr lang="en-US" altLang="zh-TW" sz="2600" dirty="0">
                <a:latin typeface="+mn-ea"/>
                <a:hlinkClick r:id="rId7"/>
              </a:rPr>
              <a:t>https://</a:t>
            </a:r>
            <a:r>
              <a:rPr lang="en-US" altLang="zh-TW" sz="2600" dirty="0" smtClean="0">
                <a:latin typeface="+mn-ea"/>
                <a:hlinkClick r:id="rId7"/>
              </a:rPr>
              <a:t>wellbeing.mohw.gov.tw</a:t>
            </a:r>
            <a:endParaRPr lang="en-US" altLang="zh-TW" sz="26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全國家庭教育諮詢專線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>
                <a:latin typeface="+mn-ea"/>
              </a:rPr>
              <a:t>412-8185(</a:t>
            </a:r>
            <a:r>
              <a:rPr lang="zh-TW" altLang="zh-TW" sz="2800" b="1" dirty="0">
                <a:latin typeface="+mn-ea"/>
              </a:rPr>
              <a:t>手機撥打請加</a:t>
            </a:r>
            <a:r>
              <a:rPr lang="en-US" altLang="zh-TW" sz="2800" b="1" dirty="0">
                <a:latin typeface="+mn-ea"/>
              </a:rPr>
              <a:t>02</a:t>
            </a:r>
            <a:r>
              <a:rPr lang="en-US" altLang="zh-TW" sz="2800" b="1" dirty="0" smtClean="0">
                <a:latin typeface="+mn-ea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聯大網路成癮防治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(04)2339-8781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白絲帶關懷協會家庭網安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熱線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(02)3393-1885</a:t>
            </a:r>
            <a:endParaRPr lang="zh-TW" altLang="zh-TW" sz="2800" b="1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8873" y="594182"/>
            <a:ext cx="27302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可參考使用資源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2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7" name="Picture 5" descr="d:\Users\user\Desktop\下載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500" l="10837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941" y="223428"/>
            <a:ext cx="1297658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63635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資料來源：臺南市政府衛生局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50442"/>
            <a:ext cx="485261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臺南市網路成癮醫療服務資源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64748"/>
              </p:ext>
            </p:extLst>
          </p:nvPr>
        </p:nvGraphicFramePr>
        <p:xfrm>
          <a:off x="799510" y="1152128"/>
          <a:ext cx="7416822" cy="4930310"/>
        </p:xfrm>
        <a:graphic>
          <a:graphicData uri="http://schemas.openxmlformats.org/drawingml/2006/table">
            <a:tbl>
              <a:tblPr firstRow="1" firstCol="1" bandRow="1"/>
              <a:tblGrid>
                <a:gridCol w="257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醫療院所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地址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心樂活診所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06-238-3636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臺南市東區凱旋路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台南市立醫院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06-260-9926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臺南市東區崇德路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670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蕭文勝診所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06-275-5088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臺南市東區東門路二段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晟欣診所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06-258-5766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臺南市中西區中華西路二段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506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06-220-0055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125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國立成功大學醫學院附設醫院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06-235-3535#4362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臺南市北區勝利路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138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康舟診所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06-265-5345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臺南市南區金華路一段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486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衛生福利部嘉南療養院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06-279-5019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臺南市仁德區裕忠路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台南仁愛之家附設精神療養院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06-590-2336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衛生福利部臺南醫院新化分院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06-591-1929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臺南市新化區那拔里牧場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72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麻豆新樓醫院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06-570-2228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臺南市麻豆區埤頭里苓子林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 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奇美醫療財團法人佳里奇美醫院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06-726-3333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臺南市佳里區佳興里佳里興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606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3" name="Picture 5" descr="医院icon_地铁icon_心icon_健康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178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74211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90254" y="2570872"/>
            <a:ext cx="618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結語</a:t>
            </a:r>
            <a:endParaRPr lang="en-US" altLang="zh-TW" sz="4400" b="1" dirty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06" y="206084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21482" y="4131721"/>
            <a:ext cx="458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多與孩子從事適當休閒活動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1445997"/>
            <a:ext cx="752189" cy="7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05322" y="516282"/>
            <a:ext cx="777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建立良善親子關係</a:t>
            </a:r>
            <a:r>
              <a:rPr lang="zh-TW" altLang="en-US" sz="3600" b="1" dirty="0" smtClean="0">
                <a:latin typeface="+mj-ea"/>
                <a:ea typeface="+mj-ea"/>
              </a:rPr>
              <a:t>，一同正確使用</a:t>
            </a:r>
            <a:r>
              <a:rPr lang="en-US" altLang="zh-TW" sz="3600" b="1" dirty="0" smtClean="0">
                <a:latin typeface="+mj-ea"/>
                <a:ea typeface="+mj-ea"/>
              </a:rPr>
              <a:t>3C</a:t>
            </a:r>
            <a:endParaRPr lang="en-US" altLang="zh-TW" sz="3600" b="1" dirty="0">
              <a:latin typeface="+mj-ea"/>
              <a:ea typeface="+mj-ea"/>
            </a:endParaRPr>
          </a:p>
        </p:txBody>
      </p:sp>
      <p:pic>
        <p:nvPicPr>
          <p:cNvPr id="2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92" y="2265886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3128719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009784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809430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386232" y="1563605"/>
            <a:ext cx="5329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電腦找個安全的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22340" y="2387823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與孩子共同訂立網路使用守則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22340" y="3250656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適時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關注孩子的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07611" y="4931367"/>
            <a:ext cx="482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孩子前，也記得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自己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69205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945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50197" y="23488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簡報結束     謝謝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聆聽</a:t>
            </a:r>
          </a:p>
        </p:txBody>
      </p:sp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1" name="Picture 7" descr="d:\Users\user\Desktop\下載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308" l="3145" r="9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57168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873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 r="894"/>
          <a:stretch/>
        </p:blipFill>
        <p:spPr bwMode="auto">
          <a:xfrm>
            <a:off x="1187624" y="188640"/>
            <a:ext cx="6882551" cy="61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5561897" y="4983679"/>
            <a:ext cx="136352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user\Desktop\班親會網癮簡報\1601265127-2255022172-g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188640"/>
            <a:ext cx="6882551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4214" y="382979"/>
            <a:ext cx="812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</a:t>
            </a:r>
            <a:r>
              <a:rPr lang="zh-TW" altLang="en-US" sz="2800" b="1" dirty="0">
                <a:latin typeface="+mj-ea"/>
                <a:ea typeface="+mj-ea"/>
              </a:rPr>
              <a:t>成癮是一種疾病嗎</a:t>
            </a:r>
            <a:r>
              <a:rPr lang="en-US" altLang="zh-TW" sz="2800" b="1" dirty="0">
                <a:latin typeface="+mj-ea"/>
                <a:ea typeface="+mj-ea"/>
              </a:rPr>
              <a:t>?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目前僅有網路遊戲成癮被</a:t>
            </a:r>
            <a:r>
              <a:rPr lang="en-US" altLang="zh-TW" sz="2800" b="1" dirty="0" smtClean="0">
                <a:latin typeface="+mj-ea"/>
                <a:ea typeface="+mj-ea"/>
              </a:rPr>
              <a:t>WHO(</a:t>
            </a:r>
            <a:r>
              <a:rPr lang="zh-TW" altLang="en-US" sz="2800" b="1" dirty="0" smtClean="0">
                <a:latin typeface="+mj-ea"/>
                <a:ea typeface="+mj-ea"/>
              </a:rPr>
              <a:t>世界衛生組織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納入精神疾病「遊戲障礙症</a:t>
            </a:r>
            <a:r>
              <a:rPr lang="zh-TW" altLang="en-US" sz="2800" b="1" dirty="0">
                <a:latin typeface="+mj-ea"/>
              </a:rPr>
              <a:t>（</a:t>
            </a:r>
            <a:r>
              <a:rPr lang="en-US" altLang="zh-TW" sz="2800" b="1" dirty="0">
                <a:latin typeface="+mj-ea"/>
              </a:rPr>
              <a:t>gaming disorder</a:t>
            </a:r>
            <a:r>
              <a:rPr lang="zh-TW" altLang="en-US" sz="2800" b="1" dirty="0">
                <a:latin typeface="+mj-ea"/>
              </a:rPr>
              <a:t>）」 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定義為無法</a:t>
            </a:r>
            <a:r>
              <a:rPr lang="zh-TW" altLang="en-US" sz="2800" b="1" dirty="0">
                <a:latin typeface="+mj-ea"/>
                <a:ea typeface="+mj-ea"/>
              </a:rPr>
              <a:t>控制地打電玩、生活中越來越以電玩為優先，而忽略其他日常活動，即使知道有負面影響仍持續增加打電玩時間，以至嚴重影響個人日常生活正常運作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造成失能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，包含健康、家庭、學校、工作等層面，並且上述症狀有持續至少</a:t>
            </a:r>
            <a:r>
              <a:rPr lang="en-US" altLang="zh-TW" sz="2800" b="1" dirty="0" smtClean="0">
                <a:latin typeface="+mj-ea"/>
                <a:ea typeface="+mj-ea"/>
              </a:rPr>
              <a:t>12</a:t>
            </a:r>
            <a:r>
              <a:rPr lang="zh-TW" altLang="en-US" sz="2800" b="1" dirty="0" smtClean="0">
                <a:latin typeface="+mj-ea"/>
                <a:ea typeface="+mj-ea"/>
              </a:rPr>
              <a:t>個</a:t>
            </a:r>
            <a:r>
              <a:rPr lang="zh-TW" altLang="en-US" sz="2800" b="1" dirty="0">
                <a:latin typeface="+mj-ea"/>
                <a:ea typeface="+mj-ea"/>
              </a:rPr>
              <a:t>月才能確診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長時間使用網路≠網路</a:t>
            </a:r>
            <a:r>
              <a:rPr lang="zh-TW" altLang="en-US" sz="2800" b="1" dirty="0" smtClean="0">
                <a:latin typeface="+mj-ea"/>
                <a:ea typeface="+mj-ea"/>
              </a:rPr>
              <a:t>成癮</a:t>
            </a:r>
            <a:endParaRPr lang="zh-TW" altLang="en-US" sz="2800" b="1" dirty="0">
              <a:latin typeface="+mj-ea"/>
              <a:ea typeface="+mj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339752" y="1556792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10101" y="2708920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65731" y="3212976"/>
            <a:ext cx="6373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9592" y="4293096"/>
            <a:ext cx="34563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43942" y="2060848"/>
            <a:ext cx="173928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27849" y="2708920"/>
            <a:ext cx="166863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64360" y="3717032"/>
            <a:ext cx="34636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08104" y="3717032"/>
            <a:ext cx="31025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508104" y="4725144"/>
            <a:ext cx="252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210101" y="3220636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16563" y="237217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網路成癮</a:t>
            </a:r>
            <a:r>
              <a:rPr lang="zh-TW" altLang="en-US" sz="4400" b="1" dirty="0" smtClean="0">
                <a:latin typeface="+mj-ea"/>
                <a:ea typeface="+mj-ea"/>
              </a:rPr>
              <a:t>或不當使用的影響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73" y="1934378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" t="3767" r="1880" b="15705"/>
          <a:stretch/>
        </p:blipFill>
        <p:spPr bwMode="auto">
          <a:xfrm>
            <a:off x="269602" y="803767"/>
            <a:ext cx="5276748" cy="27793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2048"/>
            <a:ext cx="5076056" cy="27240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9602" y="3642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106.10.2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年代新聞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0030" y="6055799"/>
            <a:ext cx="2763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101.2.3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即時新聞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08506" y="205142"/>
            <a:ext cx="4623533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玩到失去生命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……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4032448" cy="576808"/>
          </a:xfr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887083"/>
            <a:ext cx="4078412" cy="250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3945009"/>
            <a:ext cx="4078411" cy="2074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28607" y="604003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106.7.17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自由時報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50522" y="6040038"/>
            <a:ext cx="261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105.2.22 ET today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28184" y="33784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109.4.30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聯合報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68" y="856595"/>
            <a:ext cx="3853919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3486</TotalTime>
  <Words>2784</Words>
  <Application>Microsoft Office PowerPoint</Application>
  <PresentationFormat>如螢幕大小 (4:3)</PresentationFormat>
  <Paragraphs>330</Paragraphs>
  <Slides>34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Liberation Sans</vt:lpstr>
      <vt:lpstr>Liberation Serif</vt:lpstr>
      <vt:lpstr>微軟正黑體</vt:lpstr>
      <vt:lpstr>新細明體</vt:lpstr>
      <vt:lpstr>DFKai-SB</vt:lpstr>
      <vt:lpstr>Arial</vt:lpstr>
      <vt:lpstr>Calibri</vt:lpstr>
      <vt:lpstr>Georgia</vt:lpstr>
      <vt:lpstr>Times New Roman</vt:lpstr>
      <vt:lpstr>Wingdings</vt:lpstr>
      <vt:lpstr>Wingdings 2</vt:lpstr>
      <vt:lpstr>市鎮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網路受害事件層出不窮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以學生易沉迷的網路遊戲來談…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195</cp:revision>
  <dcterms:created xsi:type="dcterms:W3CDTF">2021-01-22T01:34:42Z</dcterms:created>
  <dcterms:modified xsi:type="dcterms:W3CDTF">2021-02-23T02:20:05Z</dcterms:modified>
</cp:coreProperties>
</file>